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8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70" r:id="rId13"/>
    <p:sldId id="269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743" autoAdjust="0"/>
  </p:normalViewPr>
  <p:slideViewPr>
    <p:cSldViewPr>
      <p:cViewPr varScale="1">
        <p:scale>
          <a:sx n="63" d="100"/>
          <a:sy n="63" d="100"/>
        </p:scale>
        <p:origin x="1243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65DF2-E0EA-4D72-A1FF-7743C70790AB}" type="datetimeFigureOut">
              <a:rPr lang="ko-KR" altLang="en-US" smtClean="0"/>
              <a:t>2017-11-14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4948E-A322-4404-B1E2-618C2E394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8216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2017-11-14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836712"/>
            <a:ext cx="7620000" cy="4373563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4-2-2.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가뭄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4-2-2-1.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정의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한 지역에 지속적으로 물의 공급이 부족한 기간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물의 공급은 강수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지표수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지하수를 모두 포함하는 것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만일 강수량이 평균 이하이지만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지표수나 지하수를 통해 충분한 물이 공급된다면 가뭄이라 볼 수 없음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9611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836712"/>
            <a:ext cx="7620000" cy="4373563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4-2-2-3.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가뭄의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유형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기상학적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(meteorological)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가뭄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농업적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(agricultural)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가뭄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수문학적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(hydrological)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가뭄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258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836712"/>
            <a:ext cx="7620000" cy="4373563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4-2-2-4.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가뭄 피해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환경학적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600200" lvl="2" indent="-457200"/>
            <a:r>
              <a:rPr lang="ko-KR" altLang="en-US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생물의 고사</a:t>
            </a:r>
            <a:r>
              <a: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생태계 파괴</a:t>
            </a:r>
            <a:r>
              <a: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수질 오염 증가</a:t>
            </a:r>
            <a:r>
              <a: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화재 발생</a:t>
            </a:r>
            <a:endParaRPr lang="en-US" altLang="ko-KR" sz="3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경제적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600200" lvl="2" indent="-457200"/>
            <a:r>
              <a:rPr lang="ko-KR" altLang="en-US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농업 생산량 감소</a:t>
            </a:r>
            <a:r>
              <a: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물 관련 산업 침체</a:t>
            </a:r>
            <a:r>
              <a: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각종 산업의 어려움</a:t>
            </a:r>
            <a:r>
              <a: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관광 레저의 위축</a:t>
            </a:r>
            <a:endParaRPr lang="en-US" altLang="ko-KR" sz="3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사회적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600200" lvl="2" indent="-457200"/>
            <a:r>
              <a:rPr lang="ko-KR" altLang="en-US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질병 증가</a:t>
            </a:r>
            <a:r>
              <a: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스트레스 증가</a:t>
            </a:r>
            <a:endParaRPr lang="en-US" altLang="ko-KR" sz="3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239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2575"/>
            <a:ext cx="9144000" cy="37528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620688"/>
            <a:ext cx="3189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/>
              <a:t>Benambra</a:t>
            </a:r>
            <a:r>
              <a:rPr lang="en-US" altLang="ko-KR" dirty="0"/>
              <a:t>, Victoria, </a:t>
            </a:r>
            <a:r>
              <a:rPr lang="en-US" altLang="ko-KR" dirty="0" smtClean="0"/>
              <a:t>Australia</a:t>
            </a:r>
          </a:p>
          <a:p>
            <a:r>
              <a:rPr lang="ko-KR" altLang="en-US" dirty="0" smtClean="0"/>
              <a:t>가뭄 든 들판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6864" y="5805264"/>
            <a:ext cx="79495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https://en.wikipedia.org/wiki/Drought#/media/File:Fields_outside_benambra.jpg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51351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836712"/>
            <a:ext cx="7620000" cy="4373563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sz="32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4-2-2-5.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가뭄에 대한 대처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관계 시설 확충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작물 전환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수자원의 재사용 및 절약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강수 채집 후 이용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토지 이용 계획 수립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보험 및 지원 제도 확충</a:t>
            </a:r>
            <a:endParaRPr lang="en-US" altLang="ko-KR" sz="3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4183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88640"/>
            <a:ext cx="3918181" cy="58772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332656"/>
            <a:ext cx="24256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멕시코 </a:t>
            </a:r>
            <a:r>
              <a:rPr lang="ko-KR" altLang="en-US" dirty="0" err="1" smtClean="0"/>
              <a:t>소노란</a:t>
            </a:r>
            <a:r>
              <a:rPr lang="ko-KR" altLang="en-US" dirty="0" smtClean="0"/>
              <a:t> 사막의</a:t>
            </a:r>
            <a:endParaRPr lang="en-US" altLang="ko-KR" dirty="0" smtClean="0"/>
          </a:p>
          <a:p>
            <a:r>
              <a:rPr lang="ko-KR" altLang="en-US" dirty="0" err="1" smtClean="0"/>
              <a:t>건열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0328" y="5949280"/>
            <a:ext cx="45527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Tomas </a:t>
            </a:r>
            <a:r>
              <a:rPr lang="en-US" altLang="ko-KR" dirty="0" err="1"/>
              <a:t>Castelazo</a:t>
            </a:r>
            <a:r>
              <a:rPr lang="en-US" altLang="ko-KR" dirty="0"/>
              <a:t> </a:t>
            </a:r>
            <a:endParaRPr lang="en-US" altLang="ko-KR" dirty="0" smtClean="0"/>
          </a:p>
          <a:p>
            <a:r>
              <a:rPr lang="en-US" altLang="ko-KR" sz="1200" dirty="0"/>
              <a:t>https://en.wikipedia.org/wiki/Drought#/media/File:Drought.jpg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840429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836712"/>
            <a:ext cx="7620000" cy="4373563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4-2-2-2.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가뭄의 원인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강수량 부족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계절적 변화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갈수기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대양 수온 변화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엘니뇨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침식 및 인간의 활동</a:t>
            </a:r>
            <a:endParaRPr lang="en-US" altLang="ko-KR" sz="3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4400" lvl="1" indent="-457200"/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기후 변화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476672"/>
            <a:ext cx="1832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강수량 부족</a:t>
            </a:r>
            <a:endParaRPr lang="ko-KR" altLang="en-US" sz="2400" dirty="0"/>
          </a:p>
        </p:txBody>
      </p:sp>
      <p:cxnSp>
        <p:nvCxnSpPr>
          <p:cNvPr id="6" name="직선 연결선 5"/>
          <p:cNvCxnSpPr/>
          <p:nvPr/>
        </p:nvCxnSpPr>
        <p:spPr>
          <a:xfrm flipV="1">
            <a:off x="899592" y="5517232"/>
            <a:ext cx="3744416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자유형 6"/>
          <p:cNvSpPr/>
          <p:nvPr/>
        </p:nvSpPr>
        <p:spPr>
          <a:xfrm>
            <a:off x="573000" y="1669913"/>
            <a:ext cx="3315180" cy="1222830"/>
          </a:xfrm>
          <a:custGeom>
            <a:avLst/>
            <a:gdLst>
              <a:gd name="connsiteX0" fmla="*/ 390168 w 3315180"/>
              <a:gd name="connsiteY0" fmla="*/ 549031 h 1222830"/>
              <a:gd name="connsiteX1" fmla="*/ 804696 w 3315180"/>
              <a:gd name="connsiteY1" fmla="*/ 207655 h 1222830"/>
              <a:gd name="connsiteX2" fmla="*/ 1133880 w 3315180"/>
              <a:gd name="connsiteY2" fmla="*/ 158887 h 1222830"/>
              <a:gd name="connsiteX3" fmla="*/ 1487448 w 3315180"/>
              <a:gd name="connsiteY3" fmla="*/ 12583 h 1222830"/>
              <a:gd name="connsiteX4" fmla="*/ 2121432 w 3315180"/>
              <a:gd name="connsiteY4" fmla="*/ 49159 h 1222830"/>
              <a:gd name="connsiteX5" fmla="*/ 2487192 w 3315180"/>
              <a:gd name="connsiteY5" fmla="*/ 378343 h 1222830"/>
              <a:gd name="connsiteX6" fmla="*/ 2670072 w 3315180"/>
              <a:gd name="connsiteY6" fmla="*/ 439303 h 1222830"/>
              <a:gd name="connsiteX7" fmla="*/ 3279672 w 3315180"/>
              <a:gd name="connsiteY7" fmla="*/ 585607 h 1222830"/>
              <a:gd name="connsiteX8" fmla="*/ 3230904 w 3315180"/>
              <a:gd name="connsiteY8" fmla="*/ 744103 h 1222830"/>
              <a:gd name="connsiteX9" fmla="*/ 3133368 w 3315180"/>
              <a:gd name="connsiteY9" fmla="*/ 987943 h 1222830"/>
              <a:gd name="connsiteX10" fmla="*/ 2828568 w 3315180"/>
              <a:gd name="connsiteY10" fmla="*/ 1122055 h 1222830"/>
              <a:gd name="connsiteX11" fmla="*/ 2353080 w 3315180"/>
              <a:gd name="connsiteY11" fmla="*/ 1134247 h 1222830"/>
              <a:gd name="connsiteX12" fmla="*/ 1877592 w 3315180"/>
              <a:gd name="connsiteY12" fmla="*/ 1134247 h 1222830"/>
              <a:gd name="connsiteX13" fmla="*/ 1597176 w 3315180"/>
              <a:gd name="connsiteY13" fmla="*/ 1048903 h 1222830"/>
              <a:gd name="connsiteX14" fmla="*/ 1511832 w 3315180"/>
              <a:gd name="connsiteY14" fmla="*/ 1158631 h 1222830"/>
              <a:gd name="connsiteX15" fmla="*/ 1207032 w 3315180"/>
              <a:gd name="connsiteY15" fmla="*/ 1219591 h 1222830"/>
              <a:gd name="connsiteX16" fmla="*/ 634008 w 3315180"/>
              <a:gd name="connsiteY16" fmla="*/ 1061095 h 1222830"/>
              <a:gd name="connsiteX17" fmla="*/ 658392 w 3315180"/>
              <a:gd name="connsiteY17" fmla="*/ 926983 h 1222830"/>
              <a:gd name="connsiteX18" fmla="*/ 426744 w 3315180"/>
              <a:gd name="connsiteY18" fmla="*/ 963559 h 1222830"/>
              <a:gd name="connsiteX19" fmla="*/ 195096 w 3315180"/>
              <a:gd name="connsiteY19" fmla="*/ 853831 h 1222830"/>
              <a:gd name="connsiteX20" fmla="*/ 24 w 3315180"/>
              <a:gd name="connsiteY20" fmla="*/ 573415 h 1222830"/>
              <a:gd name="connsiteX21" fmla="*/ 207288 w 3315180"/>
              <a:gd name="connsiteY21" fmla="*/ 463687 h 1222830"/>
              <a:gd name="connsiteX22" fmla="*/ 475512 w 3315180"/>
              <a:gd name="connsiteY22" fmla="*/ 463687 h 1222830"/>
              <a:gd name="connsiteX23" fmla="*/ 694968 w 3315180"/>
              <a:gd name="connsiteY23" fmla="*/ 427111 h 1222830"/>
              <a:gd name="connsiteX24" fmla="*/ 548664 w 3315180"/>
              <a:gd name="connsiteY24" fmla="*/ 439303 h 1222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315180" h="1222830">
                <a:moveTo>
                  <a:pt x="390168" y="549031"/>
                </a:moveTo>
                <a:cubicBezTo>
                  <a:pt x="535456" y="410855"/>
                  <a:pt x="680744" y="272679"/>
                  <a:pt x="804696" y="207655"/>
                </a:cubicBezTo>
                <a:cubicBezTo>
                  <a:pt x="928648" y="142631"/>
                  <a:pt x="1020088" y="191399"/>
                  <a:pt x="1133880" y="158887"/>
                </a:cubicBezTo>
                <a:cubicBezTo>
                  <a:pt x="1247672" y="126375"/>
                  <a:pt x="1322856" y="30871"/>
                  <a:pt x="1487448" y="12583"/>
                </a:cubicBezTo>
                <a:cubicBezTo>
                  <a:pt x="1652040" y="-5705"/>
                  <a:pt x="1954808" y="-11801"/>
                  <a:pt x="2121432" y="49159"/>
                </a:cubicBezTo>
                <a:cubicBezTo>
                  <a:pt x="2288056" y="110119"/>
                  <a:pt x="2395752" y="313319"/>
                  <a:pt x="2487192" y="378343"/>
                </a:cubicBezTo>
                <a:cubicBezTo>
                  <a:pt x="2578632" y="443367"/>
                  <a:pt x="2537992" y="404759"/>
                  <a:pt x="2670072" y="439303"/>
                </a:cubicBezTo>
                <a:cubicBezTo>
                  <a:pt x="2802152" y="473847"/>
                  <a:pt x="3186200" y="534807"/>
                  <a:pt x="3279672" y="585607"/>
                </a:cubicBezTo>
                <a:cubicBezTo>
                  <a:pt x="3373144" y="636407"/>
                  <a:pt x="3255288" y="677047"/>
                  <a:pt x="3230904" y="744103"/>
                </a:cubicBezTo>
                <a:cubicBezTo>
                  <a:pt x="3206520" y="811159"/>
                  <a:pt x="3200424" y="924951"/>
                  <a:pt x="3133368" y="987943"/>
                </a:cubicBezTo>
                <a:cubicBezTo>
                  <a:pt x="3066312" y="1050935"/>
                  <a:pt x="2958616" y="1097671"/>
                  <a:pt x="2828568" y="1122055"/>
                </a:cubicBezTo>
                <a:cubicBezTo>
                  <a:pt x="2698520" y="1146439"/>
                  <a:pt x="2511576" y="1132215"/>
                  <a:pt x="2353080" y="1134247"/>
                </a:cubicBezTo>
                <a:cubicBezTo>
                  <a:pt x="2194584" y="1136279"/>
                  <a:pt x="2003576" y="1148471"/>
                  <a:pt x="1877592" y="1134247"/>
                </a:cubicBezTo>
                <a:cubicBezTo>
                  <a:pt x="1751608" y="1120023"/>
                  <a:pt x="1658136" y="1044839"/>
                  <a:pt x="1597176" y="1048903"/>
                </a:cubicBezTo>
                <a:cubicBezTo>
                  <a:pt x="1536216" y="1052967"/>
                  <a:pt x="1576856" y="1130183"/>
                  <a:pt x="1511832" y="1158631"/>
                </a:cubicBezTo>
                <a:cubicBezTo>
                  <a:pt x="1446808" y="1187079"/>
                  <a:pt x="1353336" y="1235847"/>
                  <a:pt x="1207032" y="1219591"/>
                </a:cubicBezTo>
                <a:cubicBezTo>
                  <a:pt x="1060728" y="1203335"/>
                  <a:pt x="725448" y="1109863"/>
                  <a:pt x="634008" y="1061095"/>
                </a:cubicBezTo>
                <a:cubicBezTo>
                  <a:pt x="542568" y="1012327"/>
                  <a:pt x="692936" y="943239"/>
                  <a:pt x="658392" y="926983"/>
                </a:cubicBezTo>
                <a:cubicBezTo>
                  <a:pt x="623848" y="910727"/>
                  <a:pt x="503960" y="975751"/>
                  <a:pt x="426744" y="963559"/>
                </a:cubicBezTo>
                <a:cubicBezTo>
                  <a:pt x="349528" y="951367"/>
                  <a:pt x="266216" y="918855"/>
                  <a:pt x="195096" y="853831"/>
                </a:cubicBezTo>
                <a:cubicBezTo>
                  <a:pt x="123976" y="788807"/>
                  <a:pt x="-2008" y="638439"/>
                  <a:pt x="24" y="573415"/>
                </a:cubicBezTo>
                <a:cubicBezTo>
                  <a:pt x="2056" y="508391"/>
                  <a:pt x="128040" y="481975"/>
                  <a:pt x="207288" y="463687"/>
                </a:cubicBezTo>
                <a:cubicBezTo>
                  <a:pt x="286536" y="445399"/>
                  <a:pt x="394232" y="469783"/>
                  <a:pt x="475512" y="463687"/>
                </a:cubicBezTo>
                <a:cubicBezTo>
                  <a:pt x="556792" y="457591"/>
                  <a:pt x="682776" y="431175"/>
                  <a:pt x="694968" y="427111"/>
                </a:cubicBezTo>
                <a:cubicBezTo>
                  <a:pt x="707160" y="423047"/>
                  <a:pt x="627912" y="431175"/>
                  <a:pt x="548664" y="43930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연결선 8"/>
          <p:cNvCxnSpPr/>
          <p:nvPr/>
        </p:nvCxnSpPr>
        <p:spPr>
          <a:xfrm flipH="1">
            <a:off x="683568" y="2564904"/>
            <a:ext cx="1152128" cy="2232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flipH="1">
            <a:off x="899592" y="2564904"/>
            <a:ext cx="1152128" cy="2232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flipH="1">
            <a:off x="1078462" y="2522985"/>
            <a:ext cx="1152128" cy="2232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 flipH="1">
            <a:off x="1270484" y="2543945"/>
            <a:ext cx="1152128" cy="2232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H="1">
            <a:off x="1571667" y="2502025"/>
            <a:ext cx="1152128" cy="2232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H="1">
            <a:off x="1803140" y="2533465"/>
            <a:ext cx="1152128" cy="2232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flipH="1">
            <a:off x="2049420" y="2528138"/>
            <a:ext cx="1152128" cy="2232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굽은 화살표 16"/>
          <p:cNvSpPr/>
          <p:nvPr/>
        </p:nvSpPr>
        <p:spPr>
          <a:xfrm flipH="1">
            <a:off x="3191612" y="2210894"/>
            <a:ext cx="739485" cy="309031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79711" y="4406764"/>
            <a:ext cx="1963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수증기를 포함한 </a:t>
            </a:r>
            <a:endParaRPr lang="en-US" altLang="ko-KR" dirty="0" smtClean="0"/>
          </a:p>
          <a:p>
            <a:r>
              <a:rPr lang="ko-KR" altLang="en-US" dirty="0" smtClean="0"/>
              <a:t>공기의 상승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109248" y="3113861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단열 팽창</a:t>
            </a:r>
            <a:endParaRPr lang="en-US" altLang="ko-KR" dirty="0" smtClean="0"/>
          </a:p>
          <a:p>
            <a:r>
              <a:rPr lang="ko-KR" altLang="en-US" dirty="0" smtClean="0"/>
              <a:t>온도의 감소</a:t>
            </a:r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958675" y="2550772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수증기의 응결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320174" y="1268760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구름 생성</a:t>
            </a:r>
            <a:endParaRPr lang="ko-KR" altLang="en-US" dirty="0"/>
          </a:p>
        </p:txBody>
      </p:sp>
      <p:sp>
        <p:nvSpPr>
          <p:cNvPr id="22" name="왼쪽 화살표 21"/>
          <p:cNvSpPr/>
          <p:nvPr/>
        </p:nvSpPr>
        <p:spPr>
          <a:xfrm>
            <a:off x="323528" y="2304303"/>
            <a:ext cx="936104" cy="27592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/>
        </p:nvSpPr>
        <p:spPr>
          <a:xfrm>
            <a:off x="4535985" y="733057"/>
            <a:ext cx="567107" cy="56456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연결선 26"/>
          <p:cNvCxnSpPr/>
          <p:nvPr/>
        </p:nvCxnSpPr>
        <p:spPr>
          <a:xfrm flipH="1">
            <a:off x="3561354" y="1297625"/>
            <a:ext cx="794643" cy="9132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 flipV="1">
            <a:off x="3561354" y="1183167"/>
            <a:ext cx="326826" cy="1027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 flipH="1">
            <a:off x="3713754" y="1450025"/>
            <a:ext cx="794643" cy="9132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/>
          <p:cNvCxnSpPr/>
          <p:nvPr/>
        </p:nvCxnSpPr>
        <p:spPr>
          <a:xfrm flipV="1">
            <a:off x="3713754" y="1335567"/>
            <a:ext cx="326826" cy="1027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 flipH="1">
            <a:off x="3866154" y="1602425"/>
            <a:ext cx="794643" cy="9132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/>
          <p:cNvCxnSpPr/>
          <p:nvPr/>
        </p:nvCxnSpPr>
        <p:spPr>
          <a:xfrm flipV="1">
            <a:off x="3866154" y="1487967"/>
            <a:ext cx="326826" cy="1027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83568" y="343702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강수</a:t>
            </a:r>
            <a:endParaRPr lang="ko-KR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291831" y="5039857"/>
            <a:ext cx="1502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증발 및 증산</a:t>
            </a:r>
            <a:endParaRPr lang="ko-KR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4644008" y="1849430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태양 반사</a:t>
            </a:r>
            <a:endParaRPr lang="ko-KR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300192" y="1450025"/>
            <a:ext cx="248337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/>
              <a:t>원인</a:t>
            </a:r>
            <a:endParaRPr lang="en-US" altLang="ko-KR" b="1" dirty="0" smtClean="0"/>
          </a:p>
          <a:p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지상 수증기 불충분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지나친 태양 반사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고기압 유지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건조한 대기 유입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899592" y="51479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지표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3692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24744"/>
            <a:ext cx="8007109" cy="32761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539552" y="4869160"/>
            <a:ext cx="5544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http://data.si.re.kr/sites/default/files/2013-BR-06_</a:t>
            </a:r>
            <a:r>
              <a:rPr lang="ko-KR" altLang="en-US" sz="1200" dirty="0"/>
              <a:t>그래프</a:t>
            </a:r>
            <a:r>
              <a:rPr lang="en-US" altLang="ko-KR" sz="1200" dirty="0"/>
              <a:t>%201-2%20</a:t>
            </a:r>
            <a:r>
              <a:rPr lang="ko-KR" altLang="en-US" sz="1200" dirty="0"/>
              <a:t>월별</a:t>
            </a:r>
            <a:r>
              <a:rPr lang="en-US" altLang="ko-KR" sz="1200" dirty="0"/>
              <a:t>%20</a:t>
            </a:r>
            <a:r>
              <a:rPr lang="ko-KR" altLang="en-US" sz="1200" dirty="0"/>
              <a:t>평균</a:t>
            </a:r>
            <a:r>
              <a:rPr lang="en-US" altLang="ko-KR" sz="1200" dirty="0"/>
              <a:t>%20</a:t>
            </a:r>
            <a:r>
              <a:rPr lang="ko-KR" altLang="en-US" sz="1200" dirty="0"/>
              <a:t>기온</a:t>
            </a:r>
            <a:r>
              <a:rPr lang="en-US" altLang="ko-KR" sz="1200" dirty="0"/>
              <a:t>%20</a:t>
            </a:r>
            <a:r>
              <a:rPr lang="ko-KR" altLang="en-US" sz="1200" dirty="0"/>
              <a:t>및</a:t>
            </a:r>
            <a:r>
              <a:rPr lang="en-US" altLang="ko-KR" sz="1200" dirty="0"/>
              <a:t>%20</a:t>
            </a:r>
            <a:r>
              <a:rPr lang="ko-KR" altLang="en-US" sz="1200" dirty="0"/>
              <a:t>강수량</a:t>
            </a:r>
            <a:r>
              <a:rPr lang="en-US" altLang="ko-KR" sz="1200" dirty="0"/>
              <a:t>%202012.jpg</a:t>
            </a:r>
            <a:endParaRPr lang="ko-KR" alt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548680"/>
            <a:ext cx="1832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smtClean="0"/>
              <a:t>계절적 변화</a:t>
            </a:r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42679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3265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엘니뇨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80" y="701988"/>
            <a:ext cx="5161483" cy="5155031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810032" y="6204591"/>
            <a:ext cx="64624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https://en.wikipedia.org/wiki/El_Ni%C3%B1o#/media/File:1997_El_Nino_TOPEX.jpg</a:t>
            </a:r>
            <a:endParaRPr lang="ko-KR" alt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084168" y="980728"/>
            <a:ext cx="29340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TOPEX/Poseidon</a:t>
            </a:r>
            <a:r>
              <a:rPr lang="ko-KR" altLang="en-US" dirty="0" smtClean="0"/>
              <a:t>이 관찰한 </a:t>
            </a:r>
            <a:r>
              <a:rPr lang="en-US" altLang="ko-KR" dirty="0" smtClean="0"/>
              <a:t>1997-1998</a:t>
            </a:r>
            <a:r>
              <a:rPr lang="ko-KR" altLang="en-US" dirty="0" smtClean="0"/>
              <a:t>년의 엘니뇨 현상</a:t>
            </a:r>
            <a:r>
              <a:rPr lang="en-US" altLang="ko-KR" dirty="0" smtClean="0"/>
              <a:t>.  </a:t>
            </a:r>
            <a:r>
              <a:rPr lang="ko-KR" altLang="en-US" dirty="0" smtClean="0"/>
              <a:t>중앙아메리카 부분부터 길게 태평양 중앙으로 높은 온도의 해수가 분포함을 볼 수 있다</a:t>
            </a:r>
            <a:r>
              <a:rPr lang="en-US" altLang="ko-KR" dirty="0"/>
              <a:t>(</a:t>
            </a:r>
            <a:r>
              <a:rPr lang="ko-KR" altLang="en-US" dirty="0" smtClean="0"/>
              <a:t>하얀색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13651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692696"/>
            <a:ext cx="4629150" cy="51339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188640"/>
            <a:ext cx="4735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ENSO</a:t>
            </a:r>
            <a:r>
              <a:rPr lang="ko-KR" altLang="en-US" dirty="0" smtClean="0"/>
              <a:t>에 의한 강수 지역과 건조 지역의 변화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701468" y="6093296"/>
            <a:ext cx="6758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https://en.wikipedia.org/wiki/El_Ni%C3%B1o#/media/File:El_Nino_regional_impacts.png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02004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87015"/>
            <a:ext cx="2973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침식 및 인간의 활동</a:t>
            </a:r>
            <a:endParaRPr lang="ko-KR" altLang="en-US" sz="24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841020"/>
            <a:ext cx="6600262" cy="5435099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547664" y="6453336"/>
            <a:ext cx="61744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http://www.nature.com/nature/journal/v489/n7415/fig_tab/nature11485_F1.html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67744" y="841020"/>
            <a:ext cx="1733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공기에 의한 수분 운반</a:t>
            </a:r>
            <a:endParaRPr lang="ko-KR" alt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631285" y="1340768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유입</a:t>
            </a:r>
            <a:endParaRPr lang="ko-KR" alt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7475874" y="1340767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유출</a:t>
            </a:r>
            <a:endParaRPr lang="ko-KR" alt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508104" y="841020"/>
            <a:ext cx="1733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공기에 의한 수분 운반</a:t>
            </a:r>
            <a:endParaRPr lang="ko-KR" alt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847795" y="1340767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유입</a:t>
            </a:r>
            <a:endParaRPr lang="ko-KR" alt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195736" y="1567825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강우</a:t>
            </a:r>
            <a:endParaRPr lang="ko-KR" altLang="en-US" sz="1200"/>
          </a:p>
        </p:txBody>
      </p:sp>
      <p:sp>
        <p:nvSpPr>
          <p:cNvPr id="12" name="TextBox 11"/>
          <p:cNvSpPr txBox="1"/>
          <p:nvPr/>
        </p:nvSpPr>
        <p:spPr>
          <a:xfrm>
            <a:off x="5412246" y="1567824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강우</a:t>
            </a:r>
            <a:endParaRPr lang="ko-KR" altLang="en-US" sz="1200"/>
          </a:p>
        </p:txBody>
      </p:sp>
      <p:sp>
        <p:nvSpPr>
          <p:cNvPr id="13" name="TextBox 12"/>
          <p:cNvSpPr txBox="1"/>
          <p:nvPr/>
        </p:nvSpPr>
        <p:spPr>
          <a:xfrm>
            <a:off x="3598744" y="1567824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증발산</a:t>
            </a:r>
            <a:endParaRPr lang="ko-KR" alt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958065" y="1567823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증발산</a:t>
            </a:r>
            <a:endParaRPr lang="ko-KR" alt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2688179" y="4149080"/>
            <a:ext cx="963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재순환강우</a:t>
            </a:r>
            <a:endParaRPr lang="ko-KR" alt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907685" y="522920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지표유출</a:t>
            </a:r>
            <a:endParaRPr lang="ko-KR" altLang="en-US" sz="1200"/>
          </a:p>
        </p:txBody>
      </p:sp>
      <p:sp>
        <p:nvSpPr>
          <p:cNvPr id="18" name="TextBox 17"/>
          <p:cNvSpPr txBox="1"/>
          <p:nvPr/>
        </p:nvSpPr>
        <p:spPr>
          <a:xfrm>
            <a:off x="5658467" y="522920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지표유출</a:t>
            </a:r>
            <a:endParaRPr lang="ko-KR" altLang="en-US" sz="1200"/>
          </a:p>
        </p:txBody>
      </p:sp>
      <p:sp>
        <p:nvSpPr>
          <p:cNvPr id="19" name="TextBox 18"/>
          <p:cNvSpPr txBox="1"/>
          <p:nvPr/>
        </p:nvSpPr>
        <p:spPr>
          <a:xfrm>
            <a:off x="3921909" y="476672"/>
            <a:ext cx="242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산림제거에 의한 변화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36281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5" y="1419225"/>
            <a:ext cx="7143750" cy="4019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25" y="62068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기후변화</a:t>
            </a:r>
            <a:endParaRPr lang="ko-KR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5661248"/>
            <a:ext cx="832721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1951-1980 </a:t>
            </a:r>
            <a:r>
              <a:rPr lang="ko-KR" altLang="en-US" dirty="0" smtClean="0"/>
              <a:t>사이의 </a:t>
            </a:r>
            <a:r>
              <a:rPr lang="en-US" altLang="ko-KR" dirty="0" smtClean="0"/>
              <a:t>5</a:t>
            </a:r>
            <a:r>
              <a:rPr lang="ko-KR" altLang="en-US" dirty="0" smtClean="0"/>
              <a:t>년 단위 평균온도와 비교한 </a:t>
            </a:r>
            <a:r>
              <a:rPr lang="en-US" altLang="ko-KR" dirty="0" smtClean="0"/>
              <a:t>2015</a:t>
            </a:r>
            <a:r>
              <a:rPr lang="ko-KR" altLang="en-US" dirty="0" smtClean="0"/>
              <a:t>년도의 온도</a:t>
            </a:r>
            <a:r>
              <a:rPr lang="en-US" altLang="ko-KR" dirty="0" smtClean="0"/>
              <a:t>.</a:t>
            </a:r>
          </a:p>
          <a:p>
            <a:r>
              <a:rPr lang="en-US" altLang="ko-KR" sz="1200" dirty="0"/>
              <a:t>https://www.nasa.gov/press-release/nasa-noaa-analyses-reveal-record-shattering-global-warm-temperatures-in-2015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8684260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1867</TotalTime>
  <Words>314</Words>
  <Application>Microsoft Office PowerPoint</Application>
  <PresentationFormat>화면 슬라이드 쇼(4:3)</PresentationFormat>
  <Paragraphs>84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6" baseType="lpstr">
      <vt:lpstr>맑은 고딕</vt:lpstr>
      <vt:lpstr>Arial</vt:lpstr>
      <vt:lpstr>필수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111</cp:revision>
  <dcterms:created xsi:type="dcterms:W3CDTF">2013-09-03T00:41:18Z</dcterms:created>
  <dcterms:modified xsi:type="dcterms:W3CDTF">2017-11-14T15:37:55Z</dcterms:modified>
</cp:coreProperties>
</file>